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 id="2147483702" r:id="rId5"/>
    <p:sldMasterId id="214748370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Helvetica Neue Light"/>
      <p:regular r:id="rId45"/>
      <p:bold r:id="rId46"/>
      <p:italic r:id="rId47"/>
      <p:boldItalic r:id="rId48"/>
    </p:embeddedFon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HelveticaNeueLight-bold.fntdata"/><Relationship Id="rId45" Type="http://schemas.openxmlformats.org/officeDocument/2006/relationships/font" Target="fonts/HelveticaNeue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HelveticaNeueLight-boldItalic.fntdata"/><Relationship Id="rId47" Type="http://schemas.openxmlformats.org/officeDocument/2006/relationships/font" Target="fonts/HelveticaNeueLight-italic.fntdata"/><Relationship Id="rId49" Type="http://schemas.openxmlformats.org/officeDocument/2006/relationships/font" Target="fonts/DM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DMSans-italic.fntdata"/><Relationship Id="rId50" Type="http://schemas.openxmlformats.org/officeDocument/2006/relationships/font" Target="fonts/DMSans-bold.fntdata"/><Relationship Id="rId52" Type="http://schemas.openxmlformats.org/officeDocument/2006/relationships/font" Target="fonts/DM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3e7db4ce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3e7db4ce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4417c701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e4417c701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4417c701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4417c701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4417c7013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4417c701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4417c7013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e4417c7013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4417c701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e4417c701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4417c7013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4417c7013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4417c7013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e4417c7013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4417c7013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e4417c7013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4417e5b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e4417e5b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4417e5be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4417e5be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3e7db4ce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3e7db4ce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e4417e5be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e4417e5be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4417e5be4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4417e5be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3e7db4ce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e3e7db4ce0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3e7db4ce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e3e7db4ce0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4417e5be4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4417e5be4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4417e5be4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4417e5be4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4417e5be4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4417e5be4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e3e7db4ce0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e3e7db4ce0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Professor sinta-se livre de passar esse material extra em aula ou como estudo complementar para os alunos. </a:t>
            </a:r>
            <a:endParaRPr>
              <a:solidFill>
                <a:schemeClr val="accent1"/>
              </a:solidFill>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e3e7db4ce0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e3e7db4ce0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e3e7db4ce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e3e7db4ce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4417c70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4417c70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3e7db4ce0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3e7db4ce0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e3e7db4ce0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e3e7db4ce0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3e7db4ce0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e3e7db4ce0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4417e5be4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4417e5be4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3e7db4ce0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3e7db4ce0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e6af01c0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e6af01c0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e5da3a48e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e5da3a48e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e3e7db4ce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e3e7db4ce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3e7db4ce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3e7db4ce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3e7db4ce0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3e7db4ce0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4417c701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4417c701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baf3f7877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baf3f7877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4417c701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4417c701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4417c701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4417c701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6" name="Shape 66"/>
        <p:cNvGrpSpPr/>
        <p:nvPr/>
      </p:nvGrpSpPr>
      <p:grpSpPr>
        <a:xfrm>
          <a:off x="0" y="0"/>
          <a:ext cx="0" cy="0"/>
          <a:chOff x="0" y="0"/>
          <a:chExt cx="0" cy="0"/>
        </a:xfrm>
      </p:grpSpPr>
      <p:pic>
        <p:nvPicPr>
          <p:cNvPr id="67" name="Google Shape;67;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6" name="Shape 76"/>
        <p:cNvGrpSpPr/>
        <p:nvPr/>
      </p:nvGrpSpPr>
      <p:grpSpPr>
        <a:xfrm>
          <a:off x="0" y="0"/>
          <a:ext cx="0" cy="0"/>
          <a:chOff x="0" y="0"/>
          <a:chExt cx="0" cy="0"/>
        </a:xfrm>
      </p:grpSpPr>
      <p:sp>
        <p:nvSpPr>
          <p:cNvPr id="77" name="Google Shape;77;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9" name="Google Shape;79;p2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4" name="Google Shape;84;p2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3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9" name="Shape 109"/>
        <p:cNvGrpSpPr/>
        <p:nvPr/>
      </p:nvGrpSpPr>
      <p:grpSpPr>
        <a:xfrm>
          <a:off x="0" y="0"/>
          <a:ext cx="0" cy="0"/>
          <a:chOff x="0" y="0"/>
          <a:chExt cx="0" cy="0"/>
        </a:xfrm>
      </p:grpSpPr>
      <p:pic>
        <p:nvPicPr>
          <p:cNvPr id="110" name="Google Shape;110;p3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17" name="Shape 117"/>
        <p:cNvGrpSpPr/>
        <p:nvPr/>
      </p:nvGrpSpPr>
      <p:grpSpPr>
        <a:xfrm>
          <a:off x="0" y="0"/>
          <a:ext cx="0" cy="0"/>
          <a:chOff x="0" y="0"/>
          <a:chExt cx="0" cy="0"/>
        </a:xfrm>
      </p:grpSpPr>
      <p:sp>
        <p:nvSpPr>
          <p:cNvPr id="118" name="Google Shape;118;p4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9" name="Google Shape;119;p4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0" name="Google Shape;120;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23" name="Shape 123"/>
        <p:cNvGrpSpPr/>
        <p:nvPr/>
      </p:nvGrpSpPr>
      <p:grpSpPr>
        <a:xfrm>
          <a:off x="0" y="0"/>
          <a:ext cx="0" cy="0"/>
          <a:chOff x="0" y="0"/>
          <a:chExt cx="0" cy="0"/>
        </a:xfrm>
      </p:grpSpPr>
      <p:sp>
        <p:nvSpPr>
          <p:cNvPr id="124" name="Google Shape;124;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5" name="Google Shape;125;p4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sp>
        <p:nvSpPr>
          <p:cNvPr id="130" name="Google Shape;130;p42"/>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2100"/>
              <a:buFont typeface="Calibri"/>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31" name="Google Shape;131;p42"/>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17500" lvl="0" marL="457200" rtl="0" algn="l">
              <a:lnSpc>
                <a:spcPct val="90000"/>
              </a:lnSpc>
              <a:spcBef>
                <a:spcPts val="0"/>
              </a:spcBef>
              <a:spcAft>
                <a:spcPts val="0"/>
              </a:spcAft>
              <a:buClr>
                <a:schemeClr val="dk1"/>
              </a:buClr>
              <a:buSzPts val="1400"/>
              <a:buChar char="●"/>
              <a:defRPr/>
            </a:lvl1pPr>
            <a:lvl2pPr indent="-298450" lvl="1" marL="914400" rtl="0" algn="l">
              <a:lnSpc>
                <a:spcPct val="90000"/>
              </a:lnSpc>
              <a:spcBef>
                <a:spcPts val="1600"/>
              </a:spcBef>
              <a:spcAft>
                <a:spcPts val="0"/>
              </a:spcAft>
              <a:buClr>
                <a:schemeClr val="dk1"/>
              </a:buClr>
              <a:buSzPts val="1100"/>
              <a:buChar char="○"/>
              <a:defRPr/>
            </a:lvl2pPr>
            <a:lvl3pPr indent="-298450" lvl="2" marL="1371600" rtl="0" algn="l">
              <a:lnSpc>
                <a:spcPct val="90000"/>
              </a:lnSpc>
              <a:spcBef>
                <a:spcPts val="1600"/>
              </a:spcBef>
              <a:spcAft>
                <a:spcPts val="0"/>
              </a:spcAft>
              <a:buClr>
                <a:schemeClr val="dk1"/>
              </a:buClr>
              <a:buSzPts val="1100"/>
              <a:buChar char="■"/>
              <a:defRPr/>
            </a:lvl3pPr>
            <a:lvl4pPr indent="-298450" lvl="3" marL="1828800" rtl="0" algn="l">
              <a:lnSpc>
                <a:spcPct val="90000"/>
              </a:lnSpc>
              <a:spcBef>
                <a:spcPts val="1600"/>
              </a:spcBef>
              <a:spcAft>
                <a:spcPts val="0"/>
              </a:spcAft>
              <a:buClr>
                <a:schemeClr val="dk1"/>
              </a:buClr>
              <a:buSzPts val="1100"/>
              <a:buChar char="●"/>
              <a:defRPr/>
            </a:lvl4pPr>
            <a:lvl5pPr indent="-298450" lvl="4" marL="2286000" rtl="0" algn="l">
              <a:lnSpc>
                <a:spcPct val="90000"/>
              </a:lnSpc>
              <a:spcBef>
                <a:spcPts val="1600"/>
              </a:spcBef>
              <a:spcAft>
                <a:spcPts val="0"/>
              </a:spcAft>
              <a:buClr>
                <a:schemeClr val="dk1"/>
              </a:buClr>
              <a:buSzPts val="1100"/>
              <a:buChar char="○"/>
              <a:defRPr/>
            </a:lvl5pPr>
            <a:lvl6pPr indent="-298450" lvl="5" marL="2743200" rtl="0" algn="l">
              <a:lnSpc>
                <a:spcPct val="90000"/>
              </a:lnSpc>
              <a:spcBef>
                <a:spcPts val="1600"/>
              </a:spcBef>
              <a:spcAft>
                <a:spcPts val="0"/>
              </a:spcAft>
              <a:buClr>
                <a:schemeClr val="dk1"/>
              </a:buClr>
              <a:buSzPts val="1100"/>
              <a:buChar char="■"/>
              <a:defRPr/>
            </a:lvl6pPr>
            <a:lvl7pPr indent="-298450" lvl="6" marL="3200400" rtl="0" algn="l">
              <a:lnSpc>
                <a:spcPct val="90000"/>
              </a:lnSpc>
              <a:spcBef>
                <a:spcPts val="1600"/>
              </a:spcBef>
              <a:spcAft>
                <a:spcPts val="0"/>
              </a:spcAft>
              <a:buClr>
                <a:schemeClr val="dk1"/>
              </a:buClr>
              <a:buSzPts val="1100"/>
              <a:buChar char="●"/>
              <a:defRPr/>
            </a:lvl7pPr>
            <a:lvl8pPr indent="-298450" lvl="7" marL="3657600" rtl="0" algn="l">
              <a:lnSpc>
                <a:spcPct val="90000"/>
              </a:lnSpc>
              <a:spcBef>
                <a:spcPts val="1600"/>
              </a:spcBef>
              <a:spcAft>
                <a:spcPts val="0"/>
              </a:spcAft>
              <a:buClr>
                <a:schemeClr val="dk1"/>
              </a:buClr>
              <a:buSzPts val="1100"/>
              <a:buChar char="○"/>
              <a:defRPr/>
            </a:lvl8pPr>
            <a:lvl9pPr indent="-298450" lvl="8" marL="4114800" rtl="0" algn="l">
              <a:lnSpc>
                <a:spcPct val="90000"/>
              </a:lnSpc>
              <a:spcBef>
                <a:spcPts val="1600"/>
              </a:spcBef>
              <a:spcAft>
                <a:spcPts val="1600"/>
              </a:spcAft>
              <a:buClr>
                <a:schemeClr val="dk1"/>
              </a:buClr>
              <a:buSzPts val="1100"/>
              <a:buChar char="■"/>
              <a:defRPr/>
            </a:lvl9pPr>
          </a:lstStyle>
          <a:p/>
        </p:txBody>
      </p:sp>
      <p:sp>
        <p:nvSpPr>
          <p:cNvPr id="132" name="Google Shape;132;p42"/>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33" name="Shape 133"/>
        <p:cNvGrpSpPr/>
        <p:nvPr/>
      </p:nvGrpSpPr>
      <p:grpSpPr>
        <a:xfrm>
          <a:off x="0" y="0"/>
          <a:ext cx="0" cy="0"/>
          <a:chOff x="0" y="0"/>
          <a:chExt cx="0" cy="0"/>
        </a:xfrm>
      </p:grpSpPr>
      <p:sp>
        <p:nvSpPr>
          <p:cNvPr id="134" name="Google Shape;134;p4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5" name="Google Shape;135;p4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36" name="Google Shape;136;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7" name="Google Shape;137;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39" name="Shape 139"/>
        <p:cNvGrpSpPr/>
        <p:nvPr/>
      </p:nvGrpSpPr>
      <p:grpSpPr>
        <a:xfrm>
          <a:off x="0" y="0"/>
          <a:ext cx="0" cy="0"/>
          <a:chOff x="0" y="0"/>
          <a:chExt cx="0" cy="0"/>
        </a:xfrm>
      </p:grpSpPr>
      <p:sp>
        <p:nvSpPr>
          <p:cNvPr id="140" name="Google Shape;140;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1" name="Google Shape;141;p4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2" name="Google Shape;142;p4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3" name="Google Shape;143;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4" name="Google Shape;144;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5" name="Google Shape;145;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46" name="Shape 146"/>
        <p:cNvGrpSpPr/>
        <p:nvPr/>
      </p:nvGrpSpPr>
      <p:grpSpPr>
        <a:xfrm>
          <a:off x="0" y="0"/>
          <a:ext cx="0" cy="0"/>
          <a:chOff x="0" y="0"/>
          <a:chExt cx="0" cy="0"/>
        </a:xfrm>
      </p:grpSpPr>
      <p:sp>
        <p:nvSpPr>
          <p:cNvPr id="147" name="Google Shape;147;p4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8" name="Google Shape;148;p4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49" name="Google Shape;149;p4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0" name="Google Shape;150;p4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51" name="Google Shape;151;p4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2" name="Google Shape;152;p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3" name="Google Shape;153;p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4" name="Google Shape;154;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55" name="Shape 155"/>
        <p:cNvGrpSpPr/>
        <p:nvPr/>
      </p:nvGrpSpPr>
      <p:grpSpPr>
        <a:xfrm>
          <a:off x="0" y="0"/>
          <a:ext cx="0" cy="0"/>
          <a:chOff x="0" y="0"/>
          <a:chExt cx="0" cy="0"/>
        </a:xfrm>
      </p:grpSpPr>
      <p:sp>
        <p:nvSpPr>
          <p:cNvPr id="156" name="Google Shape;156;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7" name="Google Shape;157;p4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4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60" name="Shape 160"/>
        <p:cNvGrpSpPr/>
        <p:nvPr/>
      </p:nvGrpSpPr>
      <p:grpSpPr>
        <a:xfrm>
          <a:off x="0" y="0"/>
          <a:ext cx="0" cy="0"/>
          <a:chOff x="0" y="0"/>
          <a:chExt cx="0" cy="0"/>
        </a:xfrm>
      </p:grpSpPr>
      <p:sp>
        <p:nvSpPr>
          <p:cNvPr id="161" name="Google Shape;161;p4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2" name="Google Shape;162;p4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64" name="Shape 164"/>
        <p:cNvGrpSpPr/>
        <p:nvPr/>
      </p:nvGrpSpPr>
      <p:grpSpPr>
        <a:xfrm>
          <a:off x="0" y="0"/>
          <a:ext cx="0" cy="0"/>
          <a:chOff x="0" y="0"/>
          <a:chExt cx="0" cy="0"/>
        </a:xfrm>
      </p:grpSpPr>
      <p:sp>
        <p:nvSpPr>
          <p:cNvPr id="165" name="Google Shape;165;p4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6" name="Google Shape;166;p4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67" name="Google Shape;167;p4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68" name="Google Shape;168;p4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9" name="Google Shape;169;p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0" name="Google Shape;170;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71" name="Shape 171"/>
        <p:cNvGrpSpPr/>
        <p:nvPr/>
      </p:nvGrpSpPr>
      <p:grpSpPr>
        <a:xfrm>
          <a:off x="0" y="0"/>
          <a:ext cx="0" cy="0"/>
          <a:chOff x="0" y="0"/>
          <a:chExt cx="0" cy="0"/>
        </a:xfrm>
      </p:grpSpPr>
      <p:sp>
        <p:nvSpPr>
          <p:cNvPr id="172" name="Google Shape;172;p4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3" name="Google Shape;173;p49"/>
          <p:cNvSpPr/>
          <p:nvPr>
            <p:ph idx="2" type="pic"/>
          </p:nvPr>
        </p:nvSpPr>
        <p:spPr>
          <a:xfrm>
            <a:off x="3887391" y="740569"/>
            <a:ext cx="4629300" cy="3655200"/>
          </a:xfrm>
          <a:prstGeom prst="rect">
            <a:avLst/>
          </a:prstGeom>
          <a:noFill/>
          <a:ln>
            <a:noFill/>
          </a:ln>
        </p:spPr>
      </p:sp>
      <p:sp>
        <p:nvSpPr>
          <p:cNvPr id="174" name="Google Shape;174;p4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75" name="Google Shape;175;p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6" name="Google Shape;176;p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7" name="Google Shape;177;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78" name="Shape 178"/>
        <p:cNvGrpSpPr/>
        <p:nvPr/>
      </p:nvGrpSpPr>
      <p:grpSpPr>
        <a:xfrm>
          <a:off x="0" y="0"/>
          <a:ext cx="0" cy="0"/>
          <a:chOff x="0" y="0"/>
          <a:chExt cx="0" cy="0"/>
        </a:xfrm>
      </p:grpSpPr>
      <p:sp>
        <p:nvSpPr>
          <p:cNvPr id="179" name="Google Shape;179;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0" name="Google Shape;180;p50"/>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1" name="Google Shape;181;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2" name="Google Shape;182;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3" name="Google Shape;183;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184" name="Shape 184"/>
        <p:cNvGrpSpPr/>
        <p:nvPr/>
      </p:nvGrpSpPr>
      <p:grpSpPr>
        <a:xfrm>
          <a:off x="0" y="0"/>
          <a:ext cx="0" cy="0"/>
          <a:chOff x="0" y="0"/>
          <a:chExt cx="0" cy="0"/>
        </a:xfrm>
      </p:grpSpPr>
      <p:sp>
        <p:nvSpPr>
          <p:cNvPr id="185" name="Google Shape;185;p51"/>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6" name="Google Shape;186;p51"/>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7" name="Google Shape;187;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8" name="Google Shape;188;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9" name="Google Shape;189;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0" name="Shape 190"/>
        <p:cNvGrpSpPr/>
        <p:nvPr/>
      </p:nvGrpSpPr>
      <p:grpSpPr>
        <a:xfrm>
          <a:off x="0" y="0"/>
          <a:ext cx="0" cy="0"/>
          <a:chOff x="0" y="0"/>
          <a:chExt cx="0" cy="0"/>
        </a:xfrm>
      </p:grpSpPr>
      <p:pic>
        <p:nvPicPr>
          <p:cNvPr id="191" name="Google Shape;191;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5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4" name="Shape 194"/>
        <p:cNvGrpSpPr/>
        <p:nvPr/>
      </p:nvGrpSpPr>
      <p:grpSpPr>
        <a:xfrm>
          <a:off x="0" y="0"/>
          <a:ext cx="0" cy="0"/>
          <a:chOff x="0" y="0"/>
          <a:chExt cx="0" cy="0"/>
        </a:xfrm>
      </p:grpSpPr>
      <p:pic>
        <p:nvPicPr>
          <p:cNvPr id="195" name="Google Shape;195;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6" name="Shape 196"/>
        <p:cNvGrpSpPr/>
        <p:nvPr/>
      </p:nvGrpSpPr>
      <p:grpSpPr>
        <a:xfrm>
          <a:off x="0" y="0"/>
          <a:ext cx="0" cy="0"/>
          <a:chOff x="0" y="0"/>
          <a:chExt cx="0" cy="0"/>
        </a:xfrm>
      </p:grpSpPr>
      <p:pic>
        <p:nvPicPr>
          <p:cNvPr id="197" name="Google Shape;197;p5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00" name="Google Shape;200;p5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6" Type="http://schemas.openxmlformats.org/officeDocument/2006/relationships/theme" Target="../theme/theme4.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5" Type="http://schemas.openxmlformats.org/officeDocument/2006/relationships/slideLayout" Target="../slideLayouts/slideLayout41.xml"/><Relationship Id="rId6" Type="http://schemas.openxmlformats.org/officeDocument/2006/relationships/slideLayout" Target="../slideLayouts/slideLayout42.xml"/><Relationship Id="rId18" Type="http://schemas.openxmlformats.org/officeDocument/2006/relationships/theme" Target="../theme/theme1.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 name="Google Shape;7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5" name="Google Shape;7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3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3" name="Google Shape;113;p3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5" name="Google Shape;115;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 name="Google Shape;116;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9.png"/><Relationship Id="rId6" Type="http://schemas.openxmlformats.org/officeDocument/2006/relationships/image" Target="../media/image33.png"/><Relationship Id="rId7"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53.png"/><Relationship Id="rId6" Type="http://schemas.openxmlformats.org/officeDocument/2006/relationships/image" Target="../media/image46.png"/><Relationship Id="rId7"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52.png"/><Relationship Id="rId6"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50.png"/><Relationship Id="rId6"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66.png"/><Relationship Id="rId6"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62.png"/><Relationship Id="rId5"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83.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8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www.youtube.com/watch?v=aa5TJ9OrbO8" TargetMode="External"/><Relationship Id="rId4" Type="http://schemas.openxmlformats.org/officeDocument/2006/relationships/image" Target="../media/image8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www.youtube.com/watch?v=48lBrNMxjUQ" TargetMode="External"/><Relationship Id="rId4" Type="http://schemas.openxmlformats.org/officeDocument/2006/relationships/image" Target="../media/image5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63.png"/><Relationship Id="rId6"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59.png"/><Relationship Id="rId6"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7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5.png"/><Relationship Id="rId4" Type="http://schemas.openxmlformats.org/officeDocument/2006/relationships/image" Target="../media/image72.png"/><Relationship Id="rId5" Type="http://schemas.openxmlformats.org/officeDocument/2006/relationships/image" Target="../media/image8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76.png"/><Relationship Id="rId4" Type="http://schemas.openxmlformats.org/officeDocument/2006/relationships/hyperlink" Target="https://www.interviewbit.com/blog/pandas-vs-nump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 Id="rId3" Type="http://schemas.openxmlformats.org/officeDocument/2006/relationships/image" Target="../media/image6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57"/>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206" name="Google Shape;206;p57"/>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207" name="Google Shape;207;p57"/>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208" name="Google Shape;208;p57"/>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209" name="Google Shape;209;p57"/>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7"/>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7"/>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57"/>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213" name="Google Shape;213;p57"/>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214" name="Google Shape;214;p57"/>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215" name="Google Shape;215;p57"/>
          <p:cNvPicPr preferRelativeResize="0"/>
          <p:nvPr/>
        </p:nvPicPr>
        <p:blipFill rotWithShape="1">
          <a:blip r:embed="rId5">
            <a:alphaModFix/>
          </a:blip>
          <a:srcRect b="0" l="8872" r="7347" t="0"/>
          <a:stretch/>
        </p:blipFill>
        <p:spPr>
          <a:xfrm>
            <a:off x="7186525" y="2022138"/>
            <a:ext cx="1069200" cy="957200"/>
          </a:xfrm>
          <a:prstGeom prst="rect">
            <a:avLst/>
          </a:prstGeom>
          <a:noFill/>
          <a:ln>
            <a:noFill/>
          </a:ln>
        </p:spPr>
      </p:pic>
      <p:sp>
        <p:nvSpPr>
          <p:cNvPr id="216" name="Google Shape;216;p57"/>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217" name="Google Shape;217;p57"/>
          <p:cNvPicPr preferRelativeResize="0"/>
          <p:nvPr/>
        </p:nvPicPr>
        <p:blipFill rotWithShape="1">
          <a:blip r:embed="rId6">
            <a:alphaModFix/>
          </a:blip>
          <a:srcRect b="43822" l="0" r="0" t="10314"/>
          <a:stretch/>
        </p:blipFill>
        <p:spPr>
          <a:xfrm>
            <a:off x="7186513" y="3282462"/>
            <a:ext cx="1069225" cy="870625"/>
          </a:xfrm>
          <a:prstGeom prst="rect">
            <a:avLst/>
          </a:prstGeom>
          <a:noFill/>
          <a:ln>
            <a:noFill/>
          </a:ln>
        </p:spPr>
      </p:pic>
      <p:pic>
        <p:nvPicPr>
          <p:cNvPr id="218" name="Google Shape;218;p57"/>
          <p:cNvPicPr preferRelativeResize="0"/>
          <p:nvPr/>
        </p:nvPicPr>
        <p:blipFill rotWithShape="1">
          <a:blip r:embed="rId7">
            <a:alphaModFix/>
          </a:blip>
          <a:srcRect b="3455" l="0" r="0" t="32556"/>
          <a:stretch/>
        </p:blipFill>
        <p:spPr>
          <a:xfrm>
            <a:off x="7186525" y="823750"/>
            <a:ext cx="1069200" cy="9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6"/>
          <p:cNvSpPr/>
          <p:nvPr/>
        </p:nvSpPr>
        <p:spPr>
          <a:xfrm>
            <a:off x="546975" y="1508675"/>
            <a:ext cx="39450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6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9" name="Google Shape;289;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0" name="Google Shape;290;p6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Arrays</a:t>
            </a:r>
            <a:endParaRPr b="1" sz="4000">
              <a:solidFill>
                <a:schemeClr val="dk1"/>
              </a:solidFill>
              <a:latin typeface="DM Sans"/>
              <a:ea typeface="DM Sans"/>
              <a:cs typeface="DM Sans"/>
              <a:sym typeface="DM Sans"/>
            </a:endParaRPr>
          </a:p>
        </p:txBody>
      </p:sp>
      <p:sp>
        <p:nvSpPr>
          <p:cNvPr id="291" name="Google Shape;291;p66"/>
          <p:cNvSpPr txBox="1"/>
          <p:nvPr/>
        </p:nvSpPr>
        <p:spPr>
          <a:xfrm>
            <a:off x="457725" y="2290650"/>
            <a:ext cx="4154100" cy="189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Criar arrays multidimensionais, como </a:t>
            </a:r>
            <a:r>
              <a:rPr b="1" lang="pt-BR" sz="1350">
                <a:solidFill>
                  <a:schemeClr val="dk1"/>
                </a:solidFill>
                <a:highlight>
                  <a:srgbClr val="EAFF6A"/>
                </a:highlight>
                <a:latin typeface="DM Sans"/>
                <a:ea typeface="DM Sans"/>
                <a:cs typeface="DM Sans"/>
                <a:sym typeface="DM Sans"/>
              </a:rPr>
              <a:t>np.array()</a:t>
            </a:r>
            <a:r>
              <a:rPr lang="pt-BR" sz="1350">
                <a:solidFill>
                  <a:schemeClr val="dk1"/>
                </a:solidFill>
                <a:latin typeface="DM Sans"/>
                <a:ea typeface="DM Sans"/>
                <a:cs typeface="DM Sans"/>
                <a:sym typeface="DM Sans"/>
              </a:rPr>
              <a:t>. Os arrays NumPy podem ter qualquer número de dimensões, permitindo que sejam usados para armazenar dados em matrizes e tensores.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92" name="Google Shape;292;p66"/>
          <p:cNvPicPr preferRelativeResize="0"/>
          <p:nvPr/>
        </p:nvPicPr>
        <p:blipFill rotWithShape="1">
          <a:blip r:embed="rId5">
            <a:alphaModFix/>
          </a:blip>
          <a:srcRect b="0" l="0" r="0" t="0"/>
          <a:stretch/>
        </p:blipFill>
        <p:spPr>
          <a:xfrm>
            <a:off x="6130075" y="1589425"/>
            <a:ext cx="2662275" cy="196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67"/>
          <p:cNvSpPr/>
          <p:nvPr/>
        </p:nvSpPr>
        <p:spPr>
          <a:xfrm>
            <a:off x="546975" y="1508675"/>
            <a:ext cx="4713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6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9" name="Google Shape;299;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0" name="Google Shape;300;p67"/>
          <p:cNvSpPr txBox="1"/>
          <p:nvPr/>
        </p:nvSpPr>
        <p:spPr>
          <a:xfrm>
            <a:off x="457725" y="10710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a:t>
            </a:r>
            <a:r>
              <a:rPr b="1" lang="pt-BR" sz="4000">
                <a:solidFill>
                  <a:schemeClr val="dk1"/>
                </a:solidFill>
                <a:latin typeface="DM Sans"/>
                <a:ea typeface="DM Sans"/>
                <a:cs typeface="DM Sans"/>
                <a:sym typeface="DM Sans"/>
              </a:rPr>
              <a:t>Ndarray</a:t>
            </a:r>
            <a:r>
              <a:rPr b="1" lang="pt-BR" sz="4000">
                <a:solidFill>
                  <a:schemeClr val="dk1"/>
                </a:solidFill>
                <a:latin typeface="DM Sans"/>
                <a:ea typeface="DM Sans"/>
                <a:cs typeface="DM Sans"/>
                <a:sym typeface="DM Sans"/>
              </a:rPr>
              <a:t>s</a:t>
            </a:r>
            <a:endParaRPr b="1" sz="4000">
              <a:solidFill>
                <a:schemeClr val="dk1"/>
              </a:solidFill>
              <a:latin typeface="DM Sans"/>
              <a:ea typeface="DM Sans"/>
              <a:cs typeface="DM Sans"/>
              <a:sym typeface="DM Sans"/>
            </a:endParaRPr>
          </a:p>
        </p:txBody>
      </p:sp>
      <p:sp>
        <p:nvSpPr>
          <p:cNvPr id="301" name="Google Shape;301;p67"/>
          <p:cNvSpPr txBox="1"/>
          <p:nvPr/>
        </p:nvSpPr>
        <p:spPr>
          <a:xfrm>
            <a:off x="457725" y="2290650"/>
            <a:ext cx="4154100" cy="12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Tensores são uma extensão de matrizes para mais de duas dimensões. Tensor pode ter qualquer número de dimensões.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02" name="Google Shape;302;p67"/>
          <p:cNvPicPr preferRelativeResize="0"/>
          <p:nvPr/>
        </p:nvPicPr>
        <p:blipFill rotWithShape="1">
          <a:blip r:embed="rId5">
            <a:alphaModFix/>
          </a:blip>
          <a:srcRect b="0" l="0" r="0" t="0"/>
          <a:stretch/>
        </p:blipFill>
        <p:spPr>
          <a:xfrm>
            <a:off x="6105408" y="2751362"/>
            <a:ext cx="2538416" cy="1311139"/>
          </a:xfrm>
          <a:prstGeom prst="rect">
            <a:avLst/>
          </a:prstGeom>
          <a:noFill/>
          <a:ln>
            <a:noFill/>
          </a:ln>
        </p:spPr>
      </p:pic>
      <p:pic>
        <p:nvPicPr>
          <p:cNvPr id="303" name="Google Shape;303;p67"/>
          <p:cNvPicPr preferRelativeResize="0"/>
          <p:nvPr/>
        </p:nvPicPr>
        <p:blipFill rotWithShape="1">
          <a:blip r:embed="rId6">
            <a:alphaModFix/>
          </a:blip>
          <a:srcRect b="0" l="0" r="0" t="0"/>
          <a:stretch/>
        </p:blipFill>
        <p:spPr>
          <a:xfrm>
            <a:off x="545425" y="3297500"/>
            <a:ext cx="3598954" cy="1263300"/>
          </a:xfrm>
          <a:prstGeom prst="rect">
            <a:avLst/>
          </a:prstGeom>
          <a:noFill/>
          <a:ln>
            <a:noFill/>
          </a:ln>
        </p:spPr>
      </p:pic>
      <p:pic>
        <p:nvPicPr>
          <p:cNvPr id="304" name="Google Shape;304;p67"/>
          <p:cNvPicPr preferRelativeResize="0"/>
          <p:nvPr/>
        </p:nvPicPr>
        <p:blipFill rotWithShape="1">
          <a:blip r:embed="rId7">
            <a:alphaModFix/>
          </a:blip>
          <a:srcRect b="0" l="0" r="0" t="0"/>
          <a:stretch/>
        </p:blipFill>
        <p:spPr>
          <a:xfrm>
            <a:off x="6105399" y="1400350"/>
            <a:ext cx="2503425" cy="111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8"/>
          <p:cNvSpPr/>
          <p:nvPr/>
        </p:nvSpPr>
        <p:spPr>
          <a:xfrm>
            <a:off x="546975" y="1508675"/>
            <a:ext cx="47940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6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1" name="Google Shape;311;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2" name="Google Shape;312;p68"/>
          <p:cNvSpPr txBox="1"/>
          <p:nvPr/>
        </p:nvSpPr>
        <p:spPr>
          <a:xfrm>
            <a:off x="457725" y="10710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Ndarrays</a:t>
            </a:r>
            <a:endParaRPr b="1" sz="4000">
              <a:solidFill>
                <a:schemeClr val="dk1"/>
              </a:solidFill>
              <a:latin typeface="DM Sans"/>
              <a:ea typeface="DM Sans"/>
              <a:cs typeface="DM Sans"/>
              <a:sym typeface="DM Sans"/>
            </a:endParaRPr>
          </a:p>
        </p:txBody>
      </p:sp>
      <p:sp>
        <p:nvSpPr>
          <p:cNvPr id="313" name="Google Shape;313;p68"/>
          <p:cNvSpPr txBox="1"/>
          <p:nvPr/>
        </p:nvSpPr>
        <p:spPr>
          <a:xfrm>
            <a:off x="457725" y="2290650"/>
            <a:ext cx="4154100" cy="12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dtype </a:t>
            </a:r>
            <a:r>
              <a:rPr lang="pt-BR" sz="1350">
                <a:solidFill>
                  <a:schemeClr val="dk1"/>
                </a:solidFill>
                <a:latin typeface="DM Sans"/>
                <a:ea typeface="DM Sans"/>
                <a:cs typeface="DM Sans"/>
                <a:sym typeface="DM Sans"/>
              </a:rPr>
              <a:t>é o atributo de um array que retorna o tipo de dados dos elementos do array.</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shape </a:t>
            </a:r>
            <a:r>
              <a:rPr lang="pt-BR" sz="1350">
                <a:solidFill>
                  <a:schemeClr val="dk1"/>
                </a:solidFill>
                <a:latin typeface="DM Sans"/>
                <a:ea typeface="DM Sans"/>
                <a:cs typeface="DM Sans"/>
                <a:sym typeface="DM Sans"/>
              </a:rPr>
              <a:t>é o atributo que fornece o tamanho do array ao longo de cada dimensão.</a:t>
            </a:r>
            <a:endParaRPr sz="1350">
              <a:solidFill>
                <a:schemeClr val="dk1"/>
              </a:solidFill>
              <a:latin typeface="DM Sans"/>
              <a:ea typeface="DM Sans"/>
              <a:cs typeface="DM Sans"/>
              <a:sym typeface="DM Sans"/>
            </a:endParaRPr>
          </a:p>
        </p:txBody>
      </p:sp>
      <p:pic>
        <p:nvPicPr>
          <p:cNvPr id="314" name="Google Shape;314;p68"/>
          <p:cNvPicPr preferRelativeResize="0"/>
          <p:nvPr/>
        </p:nvPicPr>
        <p:blipFill rotWithShape="1">
          <a:blip r:embed="rId5">
            <a:alphaModFix/>
          </a:blip>
          <a:srcRect b="0" l="0" r="0" t="0"/>
          <a:stretch/>
        </p:blipFill>
        <p:spPr>
          <a:xfrm>
            <a:off x="6459586" y="2571739"/>
            <a:ext cx="2113940" cy="1466641"/>
          </a:xfrm>
          <a:prstGeom prst="rect">
            <a:avLst/>
          </a:prstGeom>
          <a:noFill/>
          <a:ln>
            <a:noFill/>
          </a:ln>
        </p:spPr>
      </p:pic>
      <p:pic>
        <p:nvPicPr>
          <p:cNvPr id="315" name="Google Shape;315;p68"/>
          <p:cNvPicPr preferRelativeResize="0"/>
          <p:nvPr/>
        </p:nvPicPr>
        <p:blipFill rotWithShape="1">
          <a:blip r:embed="rId6">
            <a:alphaModFix/>
          </a:blip>
          <a:srcRect b="0" l="0" r="0" t="0"/>
          <a:stretch/>
        </p:blipFill>
        <p:spPr>
          <a:xfrm>
            <a:off x="6459575" y="1071057"/>
            <a:ext cx="2113950" cy="13774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9"/>
          <p:cNvSpPr/>
          <p:nvPr/>
        </p:nvSpPr>
        <p:spPr>
          <a:xfrm>
            <a:off x="546975" y="1508675"/>
            <a:ext cx="72645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69"/>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322" name="Google Shape;322;p69"/>
          <p:cNvPicPr preferRelativeResize="0"/>
          <p:nvPr/>
        </p:nvPicPr>
        <p:blipFill rotWithShape="1">
          <a:blip r:embed="rId4">
            <a:alphaModFix/>
          </a:blip>
          <a:srcRect b="0" l="0" r="0" t="0"/>
          <a:stretch/>
        </p:blipFill>
        <p:spPr>
          <a:xfrm>
            <a:off x="697525" y="2405788"/>
            <a:ext cx="2100367" cy="1690649"/>
          </a:xfrm>
          <a:prstGeom prst="rect">
            <a:avLst/>
          </a:prstGeom>
          <a:noFill/>
          <a:ln>
            <a:noFill/>
          </a:ln>
        </p:spPr>
      </p:pic>
      <p:pic>
        <p:nvPicPr>
          <p:cNvPr id="323" name="Google Shape;323;p69"/>
          <p:cNvPicPr preferRelativeResize="0"/>
          <p:nvPr/>
        </p:nvPicPr>
        <p:blipFill rotWithShape="1">
          <a:blip r:embed="rId5">
            <a:alphaModFix/>
          </a:blip>
          <a:srcRect b="0" l="0" r="0" t="0"/>
          <a:stretch/>
        </p:blipFill>
        <p:spPr>
          <a:xfrm>
            <a:off x="5834366" y="2566912"/>
            <a:ext cx="2549235" cy="1529525"/>
          </a:xfrm>
          <a:prstGeom prst="rect">
            <a:avLst/>
          </a:prstGeom>
          <a:noFill/>
          <a:ln>
            <a:noFill/>
          </a:ln>
        </p:spPr>
      </p:pic>
      <p:pic>
        <p:nvPicPr>
          <p:cNvPr id="324" name="Google Shape;324;p69"/>
          <p:cNvPicPr preferRelativeResize="0"/>
          <p:nvPr/>
        </p:nvPicPr>
        <p:blipFill rotWithShape="1">
          <a:blip r:embed="rId6">
            <a:alphaModFix/>
          </a:blip>
          <a:srcRect b="0" l="0" r="0" t="0"/>
          <a:stretch/>
        </p:blipFill>
        <p:spPr>
          <a:xfrm>
            <a:off x="3130462" y="2408079"/>
            <a:ext cx="2371322" cy="1686065"/>
          </a:xfrm>
          <a:prstGeom prst="rect">
            <a:avLst/>
          </a:prstGeom>
          <a:noFill/>
          <a:ln>
            <a:noFill/>
          </a:ln>
        </p:spPr>
      </p:pic>
      <p:sp>
        <p:nvSpPr>
          <p:cNvPr id="325" name="Google Shape;325;p69"/>
          <p:cNvSpPr txBox="1"/>
          <p:nvPr/>
        </p:nvSpPr>
        <p:spPr>
          <a:xfrm>
            <a:off x="457725" y="1071050"/>
            <a:ext cx="7926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Criação de Ndarray</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70"/>
          <p:cNvSpPr/>
          <p:nvPr/>
        </p:nvSpPr>
        <p:spPr>
          <a:xfrm>
            <a:off x="546975" y="1508675"/>
            <a:ext cx="43047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0"/>
          <p:cNvSpPr/>
          <p:nvPr/>
        </p:nvSpPr>
        <p:spPr>
          <a:xfrm>
            <a:off x="562275" y="2034700"/>
            <a:ext cx="25014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7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33" name="Google Shape;333;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4" name="Google Shape;334;p70"/>
          <p:cNvSpPr txBox="1"/>
          <p:nvPr/>
        </p:nvSpPr>
        <p:spPr>
          <a:xfrm>
            <a:off x="457725" y="10710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Valores aleatórios</a:t>
            </a:r>
            <a:endParaRPr b="1" sz="4000">
              <a:solidFill>
                <a:schemeClr val="dk1"/>
              </a:solidFill>
              <a:latin typeface="DM Sans"/>
              <a:ea typeface="DM Sans"/>
              <a:cs typeface="DM Sans"/>
              <a:sym typeface="DM Sans"/>
            </a:endParaRPr>
          </a:p>
        </p:txBody>
      </p:sp>
      <p:sp>
        <p:nvSpPr>
          <p:cNvPr id="335" name="Google Shape;335;p70"/>
          <p:cNvSpPr txBox="1"/>
          <p:nvPr/>
        </p:nvSpPr>
        <p:spPr>
          <a:xfrm>
            <a:off x="457725" y="2290650"/>
            <a:ext cx="4154100" cy="26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As principais formas são: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numpy.random.rand: </a:t>
            </a:r>
            <a:r>
              <a:rPr lang="pt-BR" sz="1350">
                <a:solidFill>
                  <a:schemeClr val="dk1"/>
                </a:solidFill>
                <a:latin typeface="DM Sans"/>
                <a:ea typeface="DM Sans"/>
                <a:cs typeface="DM Sans"/>
                <a:sym typeface="DM Sans"/>
              </a:rPr>
              <a:t>gera valores aleatórios no intervalo [0, 1).</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numpy.random.randint:</a:t>
            </a:r>
            <a:r>
              <a:rPr lang="pt-BR" sz="1350">
                <a:solidFill>
                  <a:schemeClr val="dk1"/>
                </a:solidFill>
                <a:latin typeface="DM Sans"/>
                <a:ea typeface="DM Sans"/>
                <a:cs typeface="DM Sans"/>
                <a:sym typeface="DM Sans"/>
              </a:rPr>
              <a:t> gera valores inteiros aleatórios em um intervalo especificado em uma forma especificada.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36" name="Google Shape;336;p70"/>
          <p:cNvPicPr preferRelativeResize="0"/>
          <p:nvPr/>
        </p:nvPicPr>
        <p:blipFill rotWithShape="1">
          <a:blip r:embed="rId5">
            <a:alphaModFix/>
          </a:blip>
          <a:srcRect b="0" l="0" r="0" t="0"/>
          <a:stretch/>
        </p:blipFill>
        <p:spPr>
          <a:xfrm>
            <a:off x="6145675" y="1561775"/>
            <a:ext cx="2594803" cy="1115616"/>
          </a:xfrm>
          <a:prstGeom prst="rect">
            <a:avLst/>
          </a:prstGeom>
          <a:noFill/>
          <a:ln>
            <a:noFill/>
          </a:ln>
        </p:spPr>
      </p:pic>
      <p:pic>
        <p:nvPicPr>
          <p:cNvPr id="337" name="Google Shape;337;p70"/>
          <p:cNvPicPr preferRelativeResize="0"/>
          <p:nvPr/>
        </p:nvPicPr>
        <p:blipFill rotWithShape="1">
          <a:blip r:embed="rId6">
            <a:alphaModFix/>
          </a:blip>
          <a:srcRect b="0" l="0" r="0" t="0"/>
          <a:stretch/>
        </p:blipFill>
        <p:spPr>
          <a:xfrm>
            <a:off x="6117504" y="2814660"/>
            <a:ext cx="2651146" cy="11156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71"/>
          <p:cNvSpPr/>
          <p:nvPr/>
        </p:nvSpPr>
        <p:spPr>
          <a:xfrm>
            <a:off x="546975" y="1508675"/>
            <a:ext cx="4863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7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4" name="Google Shape;344;p7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5" name="Google Shape;345;p71"/>
          <p:cNvSpPr txBox="1"/>
          <p:nvPr/>
        </p:nvSpPr>
        <p:spPr>
          <a:xfrm>
            <a:off x="457725" y="10710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Indexação</a:t>
            </a:r>
            <a:endParaRPr b="1" sz="4000">
              <a:solidFill>
                <a:schemeClr val="dk1"/>
              </a:solidFill>
              <a:latin typeface="DM Sans"/>
              <a:ea typeface="DM Sans"/>
              <a:cs typeface="DM Sans"/>
              <a:sym typeface="DM Sans"/>
            </a:endParaRPr>
          </a:p>
        </p:txBody>
      </p:sp>
      <p:sp>
        <p:nvSpPr>
          <p:cNvPr id="346" name="Google Shape;346;p71"/>
          <p:cNvSpPr txBox="1"/>
          <p:nvPr/>
        </p:nvSpPr>
        <p:spPr>
          <a:xfrm>
            <a:off x="457725" y="2290650"/>
            <a:ext cx="4154100" cy="165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indexação em um </a:t>
            </a:r>
            <a:r>
              <a:rPr b="1" lang="pt-BR" sz="1350">
                <a:solidFill>
                  <a:schemeClr val="dk1"/>
                </a:solidFill>
                <a:highlight>
                  <a:srgbClr val="EAFF6A"/>
                </a:highlight>
                <a:latin typeface="DM Sans"/>
                <a:ea typeface="DM Sans"/>
                <a:cs typeface="DM Sans"/>
                <a:sym typeface="DM Sans"/>
              </a:rPr>
              <a:t>array NumPy</a:t>
            </a:r>
            <a:r>
              <a:rPr lang="pt-BR" sz="1350">
                <a:solidFill>
                  <a:schemeClr val="dk1"/>
                </a:solidFill>
                <a:latin typeface="DM Sans"/>
                <a:ea typeface="DM Sans"/>
                <a:cs typeface="DM Sans"/>
                <a:sym typeface="DM Sans"/>
              </a:rPr>
              <a:t> é semelhante à indexação em uma lista ou vetor, com algumas diferenças.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47" name="Google Shape;347;p71"/>
          <p:cNvPicPr preferRelativeResize="0"/>
          <p:nvPr/>
        </p:nvPicPr>
        <p:blipFill rotWithShape="1">
          <a:blip r:embed="rId5">
            <a:alphaModFix/>
          </a:blip>
          <a:srcRect b="0" l="0" r="0" t="0"/>
          <a:stretch/>
        </p:blipFill>
        <p:spPr>
          <a:xfrm>
            <a:off x="1119150" y="3212200"/>
            <a:ext cx="2709399" cy="1546750"/>
          </a:xfrm>
          <a:prstGeom prst="rect">
            <a:avLst/>
          </a:prstGeom>
          <a:noFill/>
          <a:ln>
            <a:noFill/>
          </a:ln>
        </p:spPr>
      </p:pic>
      <p:pic>
        <p:nvPicPr>
          <p:cNvPr id="348" name="Google Shape;348;p71"/>
          <p:cNvPicPr preferRelativeResize="0"/>
          <p:nvPr/>
        </p:nvPicPr>
        <p:blipFill rotWithShape="1">
          <a:blip r:embed="rId6">
            <a:alphaModFix/>
          </a:blip>
          <a:srcRect b="0" l="0" r="0" t="0"/>
          <a:stretch/>
        </p:blipFill>
        <p:spPr>
          <a:xfrm>
            <a:off x="6393118" y="983788"/>
            <a:ext cx="2204156" cy="3176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2"/>
          <p:cNvSpPr/>
          <p:nvPr/>
        </p:nvSpPr>
        <p:spPr>
          <a:xfrm>
            <a:off x="504825" y="1358875"/>
            <a:ext cx="22992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2"/>
          <p:cNvSpPr/>
          <p:nvPr/>
        </p:nvSpPr>
        <p:spPr>
          <a:xfrm>
            <a:off x="504825" y="1930750"/>
            <a:ext cx="2843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7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56" name="Google Shape;356;p72"/>
          <p:cNvSpPr txBox="1"/>
          <p:nvPr/>
        </p:nvSpPr>
        <p:spPr>
          <a:xfrm>
            <a:off x="457725" y="924725"/>
            <a:ext cx="4039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Operações</a:t>
            </a:r>
            <a:endParaRPr b="1" sz="4000">
              <a:solidFill>
                <a:schemeClr val="dk1"/>
              </a:solidFill>
              <a:latin typeface="DM Sans"/>
              <a:ea typeface="DM Sans"/>
              <a:cs typeface="DM Sans"/>
              <a:sym typeface="DM Sans"/>
            </a:endParaRPr>
          </a:p>
        </p:txBody>
      </p:sp>
      <p:pic>
        <p:nvPicPr>
          <p:cNvPr id="357" name="Google Shape;357;p72"/>
          <p:cNvPicPr preferRelativeResize="0"/>
          <p:nvPr/>
        </p:nvPicPr>
        <p:blipFill rotWithShape="1">
          <a:blip r:embed="rId4">
            <a:alphaModFix/>
          </a:blip>
          <a:srcRect b="0" l="0" r="0" t="0"/>
          <a:stretch/>
        </p:blipFill>
        <p:spPr>
          <a:xfrm>
            <a:off x="719275" y="3067673"/>
            <a:ext cx="2876856" cy="1392416"/>
          </a:xfrm>
          <a:prstGeom prst="rect">
            <a:avLst/>
          </a:prstGeom>
          <a:noFill/>
          <a:ln>
            <a:noFill/>
          </a:ln>
        </p:spPr>
      </p:pic>
      <p:pic>
        <p:nvPicPr>
          <p:cNvPr id="358" name="Google Shape;358;p72"/>
          <p:cNvPicPr preferRelativeResize="0"/>
          <p:nvPr/>
        </p:nvPicPr>
        <p:blipFill rotWithShape="1">
          <a:blip r:embed="rId5">
            <a:alphaModFix/>
          </a:blip>
          <a:srcRect b="0" l="0" r="0" t="0"/>
          <a:stretch/>
        </p:blipFill>
        <p:spPr>
          <a:xfrm>
            <a:off x="4630923" y="1296498"/>
            <a:ext cx="2843013" cy="3294050"/>
          </a:xfrm>
          <a:prstGeom prst="rect">
            <a:avLst/>
          </a:prstGeom>
          <a:noFill/>
          <a:ln>
            <a:noFill/>
          </a:ln>
        </p:spPr>
      </p:pic>
      <p:sp>
        <p:nvSpPr>
          <p:cNvPr id="359" name="Google Shape;359;p72"/>
          <p:cNvSpPr txBox="1"/>
          <p:nvPr/>
        </p:nvSpPr>
        <p:spPr>
          <a:xfrm>
            <a:off x="566650" y="2276800"/>
            <a:ext cx="3399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 As principais operações ou agregações:</a:t>
            </a:r>
            <a:endParaRPr sz="135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365" name="Google Shape;365;p73"/>
          <p:cNvPicPr preferRelativeResize="0"/>
          <p:nvPr/>
        </p:nvPicPr>
        <p:blipFill rotWithShape="1">
          <a:blip r:embed="rId4">
            <a:alphaModFix/>
          </a:blip>
          <a:srcRect b="0" l="1904" r="1904" t="0"/>
          <a:stretch/>
        </p:blipFill>
        <p:spPr>
          <a:xfrm>
            <a:off x="1232250" y="871288"/>
            <a:ext cx="6763126" cy="382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74"/>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Introdução a Pandas</a:t>
            </a:r>
            <a:endParaRPr b="1" sz="4000">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Pandas?</a:t>
            </a:r>
            <a:endParaRPr b="1" sz="3500">
              <a:solidFill>
                <a:schemeClr val="lt1"/>
              </a:solidFill>
              <a:latin typeface="DM Sans"/>
              <a:ea typeface="DM Sans"/>
              <a:cs typeface="DM Sans"/>
              <a:sym typeface="DM Sans"/>
            </a:endParaRPr>
          </a:p>
        </p:txBody>
      </p:sp>
      <p:pic>
        <p:nvPicPr>
          <p:cNvPr id="376" name="Google Shape;376;p75"/>
          <p:cNvPicPr preferRelativeResize="0"/>
          <p:nvPr/>
        </p:nvPicPr>
        <p:blipFill rotWithShape="1">
          <a:blip r:embed="rId3">
            <a:alphaModFix/>
          </a:blip>
          <a:srcRect b="0" l="0" r="0" t="0"/>
          <a:stretch/>
        </p:blipFill>
        <p:spPr>
          <a:xfrm>
            <a:off x="2373700" y="1197588"/>
            <a:ext cx="4700201" cy="313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225" name="Google Shape;225;p5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226" name="Google Shape;226;p5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6"/>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a:t>
            </a:r>
            <a:endParaRPr b="1" sz="4000">
              <a:solidFill>
                <a:schemeClr val="dk1"/>
              </a:solidFill>
              <a:latin typeface="DM Sans"/>
              <a:ea typeface="DM Sans"/>
              <a:cs typeface="DM Sans"/>
              <a:sym typeface="DM Sans"/>
            </a:endParaRPr>
          </a:p>
        </p:txBody>
      </p:sp>
      <p:sp>
        <p:nvSpPr>
          <p:cNvPr id="382" name="Google Shape;382;p76"/>
          <p:cNvSpPr txBox="1"/>
          <p:nvPr/>
        </p:nvSpPr>
        <p:spPr>
          <a:xfrm>
            <a:off x="457725" y="244867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É uma biblioteca de código aberto que é usada para análise e manipulação de dados.</a:t>
            </a:r>
            <a:r>
              <a:rPr lang="pt-BR" sz="1350">
                <a:solidFill>
                  <a:schemeClr val="dk1"/>
                </a:solidFill>
                <a:latin typeface="DM Sans"/>
                <a:ea typeface="DM Sans"/>
                <a:cs typeface="DM Sans"/>
                <a:sym typeface="DM Sans"/>
              </a:rPr>
              <a:t> Ela fornece estruturas de dados eficientes e de alta performance, juntamente com ferramentas para ler e escrever dados em </a:t>
            </a:r>
            <a:r>
              <a:rPr b="1" lang="pt-BR" sz="1350">
                <a:solidFill>
                  <a:schemeClr val="dk1"/>
                </a:solidFill>
                <a:latin typeface="DM Sans"/>
                <a:ea typeface="DM Sans"/>
                <a:cs typeface="DM Sans"/>
                <a:sym typeface="DM Sans"/>
              </a:rPr>
              <a:t>diferentes formatos, como CSV, Excel, SQL</a:t>
            </a:r>
            <a:r>
              <a:rPr lang="pt-BR" sz="1350">
                <a:solidFill>
                  <a:schemeClr val="dk1"/>
                </a:solidFill>
                <a:latin typeface="DM Sans"/>
                <a:ea typeface="DM Sans"/>
                <a:cs typeface="DM Sans"/>
                <a:sym typeface="DM Sans"/>
              </a:rPr>
              <a:t>, entre outros.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383" name="Google Shape;383;p76"/>
          <p:cNvPicPr preferRelativeResize="0"/>
          <p:nvPr/>
        </p:nvPicPr>
        <p:blipFill rotWithShape="1">
          <a:blip r:embed="rId3">
            <a:alphaModFix/>
          </a:blip>
          <a:srcRect b="0" l="0" r="0" t="0"/>
          <a:stretch/>
        </p:blipFill>
        <p:spPr>
          <a:xfrm>
            <a:off x="6071150" y="778775"/>
            <a:ext cx="2325201" cy="939763"/>
          </a:xfrm>
          <a:prstGeom prst="rect">
            <a:avLst/>
          </a:prstGeom>
          <a:noFill/>
          <a:ln>
            <a:noFill/>
          </a:ln>
        </p:spPr>
      </p:pic>
      <p:pic>
        <p:nvPicPr>
          <p:cNvPr id="384" name="Google Shape;384;p76"/>
          <p:cNvPicPr preferRelativeResize="0"/>
          <p:nvPr/>
        </p:nvPicPr>
        <p:blipFill rotWithShape="1">
          <a:blip r:embed="rId4">
            <a:alphaModFix/>
          </a:blip>
          <a:srcRect b="0" l="0" r="0" t="0"/>
          <a:stretch/>
        </p:blipFill>
        <p:spPr>
          <a:xfrm>
            <a:off x="6071150" y="1845326"/>
            <a:ext cx="2244774" cy="2244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7"/>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e NumPy</a:t>
            </a:r>
            <a:endParaRPr b="1" sz="4000">
              <a:solidFill>
                <a:schemeClr val="dk1"/>
              </a:solidFill>
              <a:latin typeface="DM Sans"/>
              <a:ea typeface="DM Sans"/>
              <a:cs typeface="DM Sans"/>
              <a:sym typeface="DM Sans"/>
            </a:endParaRPr>
          </a:p>
        </p:txBody>
      </p:sp>
      <p:sp>
        <p:nvSpPr>
          <p:cNvPr id="390" name="Google Shape;390;p77"/>
          <p:cNvSpPr txBox="1"/>
          <p:nvPr/>
        </p:nvSpPr>
        <p:spPr>
          <a:xfrm>
            <a:off x="457725" y="24486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A biblioteca Pandas é construída sobre a biblioteca NumPy, o que significa que </a:t>
            </a:r>
            <a:r>
              <a:rPr b="1" lang="pt-BR" sz="1350">
                <a:solidFill>
                  <a:schemeClr val="dk1"/>
                </a:solidFill>
                <a:highlight>
                  <a:srgbClr val="EAFF6A"/>
                </a:highlight>
                <a:latin typeface="DM Sans"/>
                <a:ea typeface="DM Sans"/>
                <a:cs typeface="DM Sans"/>
                <a:sym typeface="DM Sans"/>
              </a:rPr>
              <a:t>as estruturas de dados do Pandas são criadas a partir de arrays NumPy. </a:t>
            </a:r>
            <a:r>
              <a:rPr lang="pt-BR" sz="1350">
                <a:solidFill>
                  <a:schemeClr val="dk1"/>
                </a:solidFill>
                <a:latin typeface="DM Sans"/>
                <a:ea typeface="DM Sans"/>
                <a:cs typeface="DM Sans"/>
                <a:sym typeface="DM Sans"/>
              </a:rPr>
              <a:t>Isso permite que as operações do NumPy sejam aplicadas às estruturas de dados do Pandas.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Portanto Pandas é uma extensão da biblioteca NumPy que adiciona recursos adicionais para análise e manipulação de dados.</a:t>
            </a:r>
            <a:endParaRPr b="1" sz="1350">
              <a:solidFill>
                <a:schemeClr val="dk1"/>
              </a:solidFill>
              <a:highlight>
                <a:srgbClr val="EAFF6A"/>
              </a:highlight>
              <a:latin typeface="DM Sans"/>
              <a:ea typeface="DM Sans"/>
              <a:cs typeface="DM Sans"/>
              <a:sym typeface="DM Sans"/>
            </a:endParaRPr>
          </a:p>
        </p:txBody>
      </p:sp>
      <p:pic>
        <p:nvPicPr>
          <p:cNvPr id="391" name="Google Shape;391;p77"/>
          <p:cNvPicPr preferRelativeResize="0"/>
          <p:nvPr/>
        </p:nvPicPr>
        <p:blipFill rotWithShape="1">
          <a:blip r:embed="rId3">
            <a:alphaModFix/>
          </a:blip>
          <a:srcRect b="-4029" l="0" r="0" t="15471"/>
          <a:stretch/>
        </p:blipFill>
        <p:spPr>
          <a:xfrm>
            <a:off x="5928700" y="1437300"/>
            <a:ext cx="2409600" cy="26673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96" name="Google Shape;396;p78"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97" name="Google Shape;397;p78"/>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98" name="Google Shape;398;p78"/>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79"/>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04" name="Google Shape;404;p79"/>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05" name="Google Shape;405;p79"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80"/>
          <p:cNvSpPr/>
          <p:nvPr/>
        </p:nvSpPr>
        <p:spPr>
          <a:xfrm>
            <a:off x="457725" y="1538650"/>
            <a:ext cx="39450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8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12" name="Google Shape;412;p8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13" name="Google Shape;413;p80"/>
          <p:cNvSpPr txBox="1"/>
          <p:nvPr/>
        </p:nvSpPr>
        <p:spPr>
          <a:xfrm>
            <a:off x="457725" y="10710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 Serie</a:t>
            </a:r>
            <a:endParaRPr b="1" sz="4000">
              <a:solidFill>
                <a:schemeClr val="dk1"/>
              </a:solidFill>
              <a:latin typeface="DM Sans"/>
              <a:ea typeface="DM Sans"/>
              <a:cs typeface="DM Sans"/>
              <a:sym typeface="DM Sans"/>
            </a:endParaRPr>
          </a:p>
        </p:txBody>
      </p:sp>
      <p:sp>
        <p:nvSpPr>
          <p:cNvPr id="414" name="Google Shape;414;p80"/>
          <p:cNvSpPr txBox="1"/>
          <p:nvPr/>
        </p:nvSpPr>
        <p:spPr>
          <a:xfrm>
            <a:off x="457725" y="2290650"/>
            <a:ext cx="4213500" cy="150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a:t>
            </a:r>
            <a:r>
              <a:rPr b="1" lang="pt-BR" sz="1350">
                <a:solidFill>
                  <a:schemeClr val="dk1"/>
                </a:solidFill>
                <a:highlight>
                  <a:srgbClr val="EAFF6A"/>
                </a:highlight>
                <a:latin typeface="DM Sans"/>
                <a:ea typeface="DM Sans"/>
                <a:cs typeface="DM Sans"/>
                <a:sym typeface="DM Sans"/>
              </a:rPr>
              <a:t>Series</a:t>
            </a:r>
            <a:r>
              <a:rPr lang="pt-BR" sz="1350">
                <a:solidFill>
                  <a:schemeClr val="dk1"/>
                </a:solidFill>
                <a:latin typeface="DM Sans"/>
                <a:ea typeface="DM Sans"/>
                <a:cs typeface="DM Sans"/>
                <a:sym typeface="DM Sans"/>
              </a:rPr>
              <a:t> é uma estrutura de dados unidimensional que pode armazenar diferentes tipos de dados.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A principal diferença entre uma Series e um array NumPy é que uma Series tem um índice associado a cada valor.</a:t>
            </a:r>
            <a:endParaRPr sz="1350">
              <a:solidFill>
                <a:schemeClr val="dk1"/>
              </a:solidFill>
              <a:latin typeface="DM Sans"/>
              <a:ea typeface="DM Sans"/>
              <a:cs typeface="DM Sans"/>
              <a:sym typeface="DM Sans"/>
            </a:endParaRPr>
          </a:p>
        </p:txBody>
      </p:sp>
      <p:pic>
        <p:nvPicPr>
          <p:cNvPr id="415" name="Google Shape;415;p80"/>
          <p:cNvPicPr preferRelativeResize="0"/>
          <p:nvPr/>
        </p:nvPicPr>
        <p:blipFill rotWithShape="1">
          <a:blip r:embed="rId5">
            <a:alphaModFix/>
          </a:blip>
          <a:srcRect b="0" l="0" r="0" t="0"/>
          <a:stretch/>
        </p:blipFill>
        <p:spPr>
          <a:xfrm>
            <a:off x="6099376" y="991701"/>
            <a:ext cx="2639076" cy="897600"/>
          </a:xfrm>
          <a:prstGeom prst="rect">
            <a:avLst/>
          </a:prstGeom>
          <a:noFill/>
          <a:ln>
            <a:noFill/>
          </a:ln>
        </p:spPr>
      </p:pic>
      <p:pic>
        <p:nvPicPr>
          <p:cNvPr id="416" name="Google Shape;416;p80"/>
          <p:cNvPicPr preferRelativeResize="0"/>
          <p:nvPr/>
        </p:nvPicPr>
        <p:blipFill rotWithShape="1">
          <a:blip r:embed="rId6">
            <a:alphaModFix/>
          </a:blip>
          <a:srcRect b="0" l="0" r="0" t="0"/>
          <a:stretch/>
        </p:blipFill>
        <p:spPr>
          <a:xfrm>
            <a:off x="6691686" y="2023427"/>
            <a:ext cx="1607025" cy="2534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81"/>
          <p:cNvSpPr/>
          <p:nvPr/>
        </p:nvSpPr>
        <p:spPr>
          <a:xfrm>
            <a:off x="457725" y="1498700"/>
            <a:ext cx="51627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 name="Google Shape;422;p8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23" name="Google Shape;423;p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4" name="Google Shape;424;p81"/>
          <p:cNvSpPr txBox="1"/>
          <p:nvPr/>
        </p:nvSpPr>
        <p:spPr>
          <a:xfrm>
            <a:off x="457725" y="1071050"/>
            <a:ext cx="5252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 DataFrame</a:t>
            </a:r>
            <a:endParaRPr b="1" sz="4000">
              <a:solidFill>
                <a:schemeClr val="dk1"/>
              </a:solidFill>
              <a:latin typeface="DM Sans"/>
              <a:ea typeface="DM Sans"/>
              <a:cs typeface="DM Sans"/>
              <a:sym typeface="DM Sans"/>
            </a:endParaRPr>
          </a:p>
        </p:txBody>
      </p:sp>
      <p:sp>
        <p:nvSpPr>
          <p:cNvPr id="425" name="Google Shape;425;p81"/>
          <p:cNvSpPr txBox="1"/>
          <p:nvPr/>
        </p:nvSpPr>
        <p:spPr>
          <a:xfrm>
            <a:off x="457725" y="2290650"/>
            <a:ext cx="4154100" cy="252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DataFrame</a:t>
            </a:r>
            <a:r>
              <a:rPr lang="pt-BR" sz="1350">
                <a:solidFill>
                  <a:schemeClr val="dk1"/>
                </a:solidFill>
                <a:latin typeface="DM Sans"/>
                <a:ea typeface="DM Sans"/>
                <a:cs typeface="DM Sans"/>
                <a:sym typeface="DM Sans"/>
              </a:rPr>
              <a:t> é uma estrutura de dados </a:t>
            </a:r>
            <a:r>
              <a:rPr b="1" lang="pt-BR" sz="1350">
                <a:solidFill>
                  <a:schemeClr val="dk1"/>
                </a:solidFill>
                <a:latin typeface="DM Sans"/>
                <a:ea typeface="DM Sans"/>
                <a:cs typeface="DM Sans"/>
                <a:sym typeface="DM Sans"/>
              </a:rPr>
              <a:t>bidimensional </a:t>
            </a:r>
            <a:r>
              <a:rPr lang="pt-BR" sz="1350">
                <a:solidFill>
                  <a:schemeClr val="dk1"/>
                </a:solidFill>
                <a:latin typeface="DM Sans"/>
                <a:ea typeface="DM Sans"/>
                <a:cs typeface="DM Sans"/>
                <a:sym typeface="DM Sans"/>
              </a:rPr>
              <a:t>que pode armazenar dados de diferentes tipos em diferentes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Cada coluna ou linha pode ser relacionada a uma Serie, portanto DataFrame é a junção de várias Series.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426" name="Google Shape;426;p81"/>
          <p:cNvPicPr preferRelativeResize="0"/>
          <p:nvPr/>
        </p:nvPicPr>
        <p:blipFill rotWithShape="1">
          <a:blip r:embed="rId5">
            <a:alphaModFix/>
          </a:blip>
          <a:srcRect b="0" l="0" r="0" t="0"/>
          <a:stretch/>
        </p:blipFill>
        <p:spPr>
          <a:xfrm>
            <a:off x="6282104" y="970028"/>
            <a:ext cx="2250031" cy="1601728"/>
          </a:xfrm>
          <a:prstGeom prst="rect">
            <a:avLst/>
          </a:prstGeom>
          <a:noFill/>
          <a:ln>
            <a:noFill/>
          </a:ln>
        </p:spPr>
      </p:pic>
      <p:pic>
        <p:nvPicPr>
          <p:cNvPr id="427" name="Google Shape;427;p81"/>
          <p:cNvPicPr preferRelativeResize="0"/>
          <p:nvPr/>
        </p:nvPicPr>
        <p:blipFill rotWithShape="1">
          <a:blip r:embed="rId6">
            <a:alphaModFix/>
          </a:blip>
          <a:srcRect b="0" l="0" r="0" t="0"/>
          <a:stretch/>
        </p:blipFill>
        <p:spPr>
          <a:xfrm>
            <a:off x="6078450" y="2918175"/>
            <a:ext cx="2833499" cy="1150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Biblioteca Pandas</a:t>
            </a:r>
            <a:endParaRPr b="1" sz="4000">
              <a:solidFill>
                <a:srgbClr val="EAFF6A"/>
              </a:solidFill>
              <a:latin typeface="DM Sans"/>
              <a:ea typeface="DM Sans"/>
              <a:cs typeface="DM Sans"/>
              <a:sym typeface="DM Sans"/>
            </a:endParaRPr>
          </a:p>
        </p:txBody>
      </p:sp>
      <p:sp>
        <p:nvSpPr>
          <p:cNvPr id="433" name="Google Shape;433;p82"/>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2500">
                <a:solidFill>
                  <a:schemeClr val="lt1"/>
                </a:solidFill>
                <a:latin typeface="DM Sans"/>
                <a:ea typeface="DM Sans"/>
                <a:cs typeface="DM Sans"/>
                <a:sym typeface="DM Sans"/>
              </a:rPr>
              <a:t>Nas próximas aulas focaremos na Biblioteca Pandas e suas funcionalidades</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pic>
        <p:nvPicPr>
          <p:cNvPr id="434" name="Google Shape;434;p82"/>
          <p:cNvPicPr preferRelativeResize="0"/>
          <p:nvPr/>
        </p:nvPicPr>
        <p:blipFill rotWithShape="1">
          <a:blip r:embed="rId3">
            <a:alphaModFix/>
          </a:blip>
          <a:srcRect b="0" l="0" r="0" t="0"/>
          <a:stretch/>
        </p:blipFill>
        <p:spPr>
          <a:xfrm>
            <a:off x="3461641" y="2571750"/>
            <a:ext cx="2164525" cy="2164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83"/>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Trabalhando com Imagens </a:t>
            </a:r>
            <a:endParaRPr b="1" sz="4000">
              <a:solidFill>
                <a:schemeClr val="dk1"/>
              </a:solidFill>
              <a:latin typeface="DM Sans"/>
              <a:ea typeface="DM Sans"/>
              <a:cs typeface="DM Sans"/>
              <a:sym typeface="DM Sans"/>
            </a:endParaRPr>
          </a:p>
        </p:txBody>
      </p:sp>
      <p:grpSp>
        <p:nvGrpSpPr>
          <p:cNvPr id="440" name="Google Shape;440;p83"/>
          <p:cNvGrpSpPr/>
          <p:nvPr/>
        </p:nvGrpSpPr>
        <p:grpSpPr>
          <a:xfrm>
            <a:off x="457358" y="468285"/>
            <a:ext cx="431074" cy="431074"/>
            <a:chOff x="4202550" y="994173"/>
            <a:chExt cx="738900" cy="738900"/>
          </a:xfrm>
        </p:grpSpPr>
        <p:sp>
          <p:nvSpPr>
            <p:cNvPr id="441" name="Google Shape;441;p8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42" name="Google Shape;442;p8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43" name="Google Shape;443;p8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EXTRA</a:t>
            </a:r>
            <a:endParaRPr>
              <a:latin typeface="DM Sans"/>
              <a:ea typeface="DM Sans"/>
              <a:cs typeface="DM Sans"/>
              <a:sym typeface="DM Sans"/>
            </a:endParaRPr>
          </a:p>
        </p:txBody>
      </p:sp>
      <p:sp>
        <p:nvSpPr>
          <p:cNvPr id="444" name="Google Shape;444;p83"/>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Numpy e imagens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chemeClr val="dk2"/>
                </a:solidFill>
                <a:latin typeface="DM Sans"/>
                <a:ea typeface="DM Sans"/>
                <a:cs typeface="DM Sans"/>
                <a:sym typeface="DM Sans"/>
              </a:rPr>
              <a:t>Material extra - Aplicação_imagem_python.ipynb</a:t>
            </a:r>
            <a:endParaRPr sz="1350" u="sng">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pSp>
        <p:nvGrpSpPr>
          <p:cNvPr id="449" name="Google Shape;449;p84"/>
          <p:cNvGrpSpPr/>
          <p:nvPr/>
        </p:nvGrpSpPr>
        <p:grpSpPr>
          <a:xfrm>
            <a:off x="4202551" y="994261"/>
            <a:ext cx="738900" cy="738974"/>
            <a:chOff x="974706" y="2467173"/>
            <a:chExt cx="738900" cy="738900"/>
          </a:xfrm>
        </p:grpSpPr>
        <p:sp>
          <p:nvSpPr>
            <p:cNvPr id="450" name="Google Shape;450;p8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8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52" name="Google Shape;452;p84"/>
          <p:cNvSpPr txBox="1"/>
          <p:nvPr/>
        </p:nvSpPr>
        <p:spPr>
          <a:xfrm>
            <a:off x="1523600" y="18908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Exercícios com Numpy e Pandas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highlight>
                <a:srgbClr val="EAFF6A"/>
              </a:highlight>
              <a:latin typeface="DM Sans"/>
              <a:ea typeface="DM Sans"/>
              <a:cs typeface="DM Sans"/>
              <a:sym typeface="DM Sans"/>
            </a:endParaRPr>
          </a:p>
        </p:txBody>
      </p:sp>
      <p:sp>
        <p:nvSpPr>
          <p:cNvPr id="453" name="Google Shape;453;p84"/>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30</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pSp>
        <p:nvGrpSpPr>
          <p:cNvPr id="458" name="Google Shape;458;p85"/>
          <p:cNvGrpSpPr/>
          <p:nvPr/>
        </p:nvGrpSpPr>
        <p:grpSpPr>
          <a:xfrm>
            <a:off x="501452" y="483061"/>
            <a:ext cx="401518" cy="401518"/>
            <a:chOff x="974706" y="2467173"/>
            <a:chExt cx="738900" cy="738900"/>
          </a:xfrm>
        </p:grpSpPr>
        <p:sp>
          <p:nvSpPr>
            <p:cNvPr id="459" name="Google Shape;459;p8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8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61" name="Google Shape;461;p85"/>
          <p:cNvSpPr txBox="1"/>
          <p:nvPr/>
        </p:nvSpPr>
        <p:spPr>
          <a:xfrm>
            <a:off x="501450" y="1019350"/>
            <a:ext cx="8407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Exercícios com Numpy e Pandas</a:t>
            </a:r>
            <a:endParaRPr b="1" sz="4000">
              <a:solidFill>
                <a:schemeClr val="dk1"/>
              </a:solidFill>
              <a:latin typeface="DM Sans"/>
              <a:ea typeface="DM Sans"/>
              <a:cs typeface="DM Sans"/>
              <a:sym typeface="DM Sans"/>
            </a:endParaRPr>
          </a:p>
        </p:txBody>
      </p:sp>
      <p:pic>
        <p:nvPicPr>
          <p:cNvPr id="462" name="Google Shape;462;p8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3" name="Google Shape;463;p85"/>
          <p:cNvSpPr txBox="1"/>
          <p:nvPr/>
        </p:nvSpPr>
        <p:spPr>
          <a:xfrm>
            <a:off x="568200" y="1758250"/>
            <a:ext cx="3790800" cy="30939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Crie um array NumPy com 10 elementos inteiros aleatórios no intervalo [0, 100] e exiba os valores e o tipo de dado do array.</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Crie uma matriz de 5x5 com valores aleatórios de [0,1) e encontre o valor mínimo, máximo e a média da matriz.</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Crie um array com 10 elementos aleatórios no intervalo [0, 1]. Em seguida, crie um novo array com os elementos do primeiro array multiplicados por 10 e convertidos para inteiro.</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b="1" sz="1350">
              <a:latin typeface="DM Sans"/>
              <a:ea typeface="DM Sans"/>
              <a:cs typeface="DM Sans"/>
              <a:sym typeface="DM Sans"/>
            </a:endParaRPr>
          </a:p>
        </p:txBody>
      </p:sp>
      <p:sp>
        <p:nvSpPr>
          <p:cNvPr id="464" name="Google Shape;464;p8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465" name="Google Shape;465;p85"/>
          <p:cNvSpPr txBox="1"/>
          <p:nvPr/>
        </p:nvSpPr>
        <p:spPr>
          <a:xfrm>
            <a:off x="4736675" y="1758250"/>
            <a:ext cx="36906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AutoNum type="arabicPeriod" startAt="4"/>
            </a:pPr>
            <a:r>
              <a:rPr lang="pt-BR" sz="1350">
                <a:solidFill>
                  <a:schemeClr val="dk1"/>
                </a:solidFill>
                <a:latin typeface="DM Sans"/>
                <a:ea typeface="DM Sans"/>
                <a:cs typeface="DM Sans"/>
                <a:sym typeface="DM Sans"/>
              </a:rPr>
              <a:t>Crie um array de duas dimensões com shape (3, 3) e valores aleatórios inteiros no intervalo [0, 9]. Substitua todos os elementos da segunda linha por -1.</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startAt="4"/>
            </a:pPr>
            <a:r>
              <a:rPr lang="pt-BR" sz="1350">
                <a:solidFill>
                  <a:schemeClr val="dk1"/>
                </a:solidFill>
                <a:latin typeface="DM Sans"/>
                <a:ea typeface="DM Sans"/>
                <a:cs typeface="DM Sans"/>
                <a:sym typeface="DM Sans"/>
              </a:rPr>
              <a:t>Crie um DataFrame com as seguintes informações:</a:t>
            </a:r>
            <a:endParaRPr sz="1350">
              <a:solidFill>
                <a:schemeClr val="dk1"/>
              </a:solidFill>
              <a:latin typeface="DM Sans"/>
              <a:ea typeface="DM Sans"/>
              <a:cs typeface="DM Sans"/>
              <a:sym typeface="DM Sans"/>
            </a:endParaRPr>
          </a:p>
          <a:p>
            <a:pPr indent="-314325" lvl="0" marL="9144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Coluna "fruta": "Banana", "Maça", "Pera"</a:t>
            </a:r>
            <a:endParaRPr sz="1350">
              <a:solidFill>
                <a:schemeClr val="dk1"/>
              </a:solidFill>
              <a:latin typeface="DM Sans"/>
              <a:ea typeface="DM Sans"/>
              <a:cs typeface="DM Sans"/>
              <a:sym typeface="DM Sans"/>
            </a:endParaRPr>
          </a:p>
          <a:p>
            <a:pPr indent="-314325" lvl="0" marL="9144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Coluna "preco": 7.90, 10.20, 11.80</a:t>
            </a:r>
            <a:endParaRPr sz="1350">
              <a:solidFill>
                <a:schemeClr val="dk1"/>
              </a:solidFill>
              <a:latin typeface="DM Sans"/>
              <a:ea typeface="DM Sans"/>
              <a:cs typeface="DM Sans"/>
              <a:sym typeface="DM Sans"/>
            </a:endParaRPr>
          </a:p>
          <a:p>
            <a:pPr indent="-314325" lvl="0" marL="9144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Coluna "quantidade": 12, 3, 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9"/>
          <p:cNvSpPr txBox="1"/>
          <p:nvPr/>
        </p:nvSpPr>
        <p:spPr>
          <a:xfrm>
            <a:off x="1339500" y="45332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232" name="Google Shape;232;p59"/>
          <p:cNvSpPr txBox="1"/>
          <p:nvPr/>
        </p:nvSpPr>
        <p:spPr>
          <a:xfrm>
            <a:off x="370675" y="1947275"/>
            <a:ext cx="572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Git x GitHub</a:t>
            </a:r>
            <a:endParaRPr sz="1350">
              <a:solidFill>
                <a:schemeClr val="lt1"/>
              </a:solidFill>
              <a:latin typeface="DM Sans"/>
              <a:ea typeface="DM Sans"/>
              <a:cs typeface="DM Sans"/>
              <a:sym typeface="DM Sans"/>
            </a:endParaRPr>
          </a:p>
        </p:txBody>
      </p:sp>
      <p:sp>
        <p:nvSpPr>
          <p:cNvPr id="233" name="Google Shape;233;p59"/>
          <p:cNvSpPr txBox="1"/>
          <p:nvPr/>
        </p:nvSpPr>
        <p:spPr>
          <a:xfrm>
            <a:off x="370675" y="2368613"/>
            <a:ext cx="3572100" cy="2280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Comandos mais usados: </a:t>
            </a:r>
            <a:endParaRPr sz="1350">
              <a:solidFill>
                <a:schemeClr val="lt1"/>
              </a:solidFill>
              <a:latin typeface="DM Sans"/>
              <a:ea typeface="DM Sans"/>
              <a:cs typeface="DM Sans"/>
              <a:sym typeface="DM Sans"/>
            </a:endParaRPr>
          </a:p>
          <a:p>
            <a:pPr indent="-314325" lvl="1" marL="9144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pull</a:t>
            </a:r>
            <a:endParaRPr sz="1350">
              <a:solidFill>
                <a:schemeClr val="lt1"/>
              </a:solidFill>
              <a:latin typeface="DM Sans"/>
              <a:ea typeface="DM Sans"/>
              <a:cs typeface="DM Sans"/>
              <a:sym typeface="DM Sans"/>
            </a:endParaRPr>
          </a:p>
          <a:p>
            <a:pPr indent="-314325" lvl="1" marL="9144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add .</a:t>
            </a:r>
            <a:endParaRPr sz="1350">
              <a:solidFill>
                <a:schemeClr val="lt1"/>
              </a:solidFill>
              <a:latin typeface="DM Sans"/>
              <a:ea typeface="DM Sans"/>
              <a:cs typeface="DM Sans"/>
              <a:sym typeface="DM Sans"/>
            </a:endParaRPr>
          </a:p>
          <a:p>
            <a:pPr indent="-314325" lvl="1" marL="9144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commit -m “adicionado exercícios 3” </a:t>
            </a:r>
            <a:endParaRPr sz="1350">
              <a:solidFill>
                <a:schemeClr val="lt1"/>
              </a:solidFill>
              <a:latin typeface="DM Sans"/>
              <a:ea typeface="DM Sans"/>
              <a:cs typeface="DM Sans"/>
              <a:sym typeface="DM Sans"/>
            </a:endParaRPr>
          </a:p>
          <a:p>
            <a:pPr indent="-314325" lvl="1" marL="9144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push origin main</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pic>
        <p:nvPicPr>
          <p:cNvPr id="234" name="Google Shape;234;p59"/>
          <p:cNvPicPr preferRelativeResize="0"/>
          <p:nvPr/>
        </p:nvPicPr>
        <p:blipFill rotWithShape="1">
          <a:blip r:embed="rId3">
            <a:alphaModFix/>
          </a:blip>
          <a:srcRect b="0" l="0" r="0" t="0"/>
          <a:stretch/>
        </p:blipFill>
        <p:spPr>
          <a:xfrm>
            <a:off x="4075550" y="2339675"/>
            <a:ext cx="4746750" cy="115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76" name="Google Shape;476;p87"/>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7"/>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78" name="Google Shape;478;p87"/>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79" name="Google Shape;479;p87"/>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87"/>
          <p:cNvCxnSpPr>
            <a:stCxn id="481" idx="6"/>
            <a:endCxn id="476"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82" name="Google Shape;482;p87"/>
          <p:cNvCxnSpPr>
            <a:stCxn id="476" idx="6"/>
            <a:endCxn id="479"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83" name="Google Shape;483;p87"/>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84" name="Google Shape;484;p87"/>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85" name="Google Shape;485;p87"/>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86" name="Google Shape;486;p87"/>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87" name="Google Shape;487;p87"/>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88" name="Google Shape;488;p87"/>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89" name="Google Shape;489;p87"/>
          <p:cNvGrpSpPr/>
          <p:nvPr/>
        </p:nvGrpSpPr>
        <p:grpSpPr>
          <a:xfrm>
            <a:off x="1731113" y="1953850"/>
            <a:ext cx="587100" cy="600300"/>
            <a:chOff x="1731113" y="1953850"/>
            <a:chExt cx="587100" cy="600300"/>
          </a:xfrm>
        </p:grpSpPr>
        <p:sp>
          <p:nvSpPr>
            <p:cNvPr id="481" name="Google Shape;481;p87"/>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7"/>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8"/>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96" name="Google Shape;496;p88"/>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97" name="Google Shape;497;p88"/>
          <p:cNvGrpSpPr/>
          <p:nvPr/>
        </p:nvGrpSpPr>
        <p:grpSpPr>
          <a:xfrm>
            <a:off x="1527125" y="2646775"/>
            <a:ext cx="3705225" cy="923925"/>
            <a:chOff x="4463725" y="2301200"/>
            <a:chExt cx="3705225" cy="923925"/>
          </a:xfrm>
        </p:grpSpPr>
        <p:pic>
          <p:nvPicPr>
            <p:cNvPr id="498" name="Google Shape;498;p88"/>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99" name="Google Shape;499;p88"/>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00" name="Google Shape;500;p88"/>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501" name="Google Shape;501;p88"/>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502" name="Google Shape;502;p88"/>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508" name="Google Shape;508;p89"/>
          <p:cNvSpPr txBox="1"/>
          <p:nvPr/>
        </p:nvSpPr>
        <p:spPr>
          <a:xfrm>
            <a:off x="2109143" y="2153663"/>
            <a:ext cx="4925700" cy="2745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Biblioteca Numpy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Arrays e ndarrays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Indexação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Operações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Valores aleatórios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Biblioteca Pandas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Dataframes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Series </a:t>
            </a:r>
            <a:endParaRPr sz="1350">
              <a:solidFill>
                <a:schemeClr val="lt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90"/>
          <p:cNvGrpSpPr/>
          <p:nvPr/>
        </p:nvGrpSpPr>
        <p:grpSpPr>
          <a:xfrm>
            <a:off x="4202550" y="1278135"/>
            <a:ext cx="738900" cy="738900"/>
            <a:chOff x="4202550" y="994173"/>
            <a:chExt cx="738900" cy="738900"/>
          </a:xfrm>
        </p:grpSpPr>
        <p:sp>
          <p:nvSpPr>
            <p:cNvPr id="514" name="Google Shape;514;p9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15" name="Google Shape;515;p9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16" name="Google Shape;516;p90"/>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91"/>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522" name="Google Shape;522;p91"/>
          <p:cNvGrpSpPr/>
          <p:nvPr/>
        </p:nvGrpSpPr>
        <p:grpSpPr>
          <a:xfrm>
            <a:off x="457358" y="468285"/>
            <a:ext cx="431074" cy="431074"/>
            <a:chOff x="4202550" y="994173"/>
            <a:chExt cx="738900" cy="738900"/>
          </a:xfrm>
        </p:grpSpPr>
        <p:sp>
          <p:nvSpPr>
            <p:cNvPr id="523" name="Google Shape;523;p9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24" name="Google Shape;524;p9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25" name="Google Shape;525;p9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26" name="Google Shape;526;p91"/>
          <p:cNvSpPr txBox="1"/>
          <p:nvPr/>
        </p:nvSpPr>
        <p:spPr>
          <a:xfrm>
            <a:off x="457350" y="1725800"/>
            <a:ext cx="5129400" cy="1180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Pandas vs NumPy</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666666"/>
                </a:solidFill>
                <a:latin typeface="DM Sans"/>
                <a:ea typeface="DM Sans"/>
                <a:cs typeface="DM Sans"/>
                <a:sym typeface="DM Sans"/>
                <a:hlinkClick r:id="rId4">
                  <a:extLst>
                    <a:ext uri="{A12FA001-AC4F-418D-AE19-62706E023703}">
                      <ahyp:hlinkClr val="tx"/>
                    </a:ext>
                  </a:extLst>
                </a:hlinkClick>
              </a:rPr>
              <a:t>Pandas Vs NumPy: What’s The Difference?</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Interview Bit</a:t>
            </a:r>
            <a:endParaRPr sz="1350" u="sng">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2"/>
          <p:cNvSpPr txBox="1"/>
          <p:nvPr/>
        </p:nvSpPr>
        <p:spPr>
          <a:xfrm>
            <a:off x="1461300" y="2226163"/>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Você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Deixamos material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extra da aula</a:t>
            </a:r>
            <a:endParaRPr b="1" sz="3500">
              <a:solidFill>
                <a:schemeClr val="dk1"/>
              </a:solidFill>
              <a:latin typeface="DM Sans"/>
              <a:ea typeface="DM Sans"/>
              <a:cs typeface="DM Sans"/>
              <a:sym typeface="DM Sans"/>
            </a:endParaRPr>
          </a:p>
        </p:txBody>
      </p:sp>
      <p:grpSp>
        <p:nvGrpSpPr>
          <p:cNvPr id="532" name="Google Shape;532;p92"/>
          <p:cNvGrpSpPr/>
          <p:nvPr/>
        </p:nvGrpSpPr>
        <p:grpSpPr>
          <a:xfrm>
            <a:off x="4202550" y="1278135"/>
            <a:ext cx="738900" cy="738900"/>
            <a:chOff x="4202550" y="994173"/>
            <a:chExt cx="738900" cy="738900"/>
          </a:xfrm>
        </p:grpSpPr>
        <p:sp>
          <p:nvSpPr>
            <p:cNvPr id="533" name="Google Shape;533;p9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34" name="Google Shape;534;p9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3"/>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6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Introdução a Numpy e Pandas</a:t>
            </a:r>
            <a:endParaRPr b="1" sz="4000">
              <a:solidFill>
                <a:srgbClr val="EAFF6A"/>
              </a:solidFill>
              <a:latin typeface="DM Sans"/>
              <a:ea typeface="DM Sans"/>
              <a:cs typeface="DM Sans"/>
              <a:sym typeface="DM Sans"/>
            </a:endParaRPr>
          </a:p>
        </p:txBody>
      </p:sp>
      <p:sp>
        <p:nvSpPr>
          <p:cNvPr id="245" name="Google Shape;245;p6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07.</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251" name="Google Shape;251;p62"/>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252" name="Google Shape;252;p62"/>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Conhecer as bibliotecas Numpy e Pandas</a:t>
            </a:r>
            <a:endParaRPr b="1" sz="1350">
              <a:solidFill>
                <a:schemeClr val="lt1"/>
              </a:solidFill>
              <a:latin typeface="DM Sans"/>
              <a:ea typeface="DM Sans"/>
              <a:cs typeface="DM Sans"/>
              <a:sym typeface="DM Sans"/>
            </a:endParaRPr>
          </a:p>
        </p:txBody>
      </p:sp>
      <p:pic>
        <p:nvPicPr>
          <p:cNvPr id="253" name="Google Shape;253;p62"/>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254" name="Google Shape;254;p62"/>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Criação de arrays e ndarrays</a:t>
            </a:r>
            <a:endParaRPr b="1" sz="1350">
              <a:solidFill>
                <a:schemeClr val="lt1"/>
              </a:solidFill>
              <a:latin typeface="DM Sans"/>
              <a:ea typeface="DM Sans"/>
              <a:cs typeface="DM Sans"/>
              <a:sym typeface="DM Sans"/>
            </a:endParaRPr>
          </a:p>
        </p:txBody>
      </p:sp>
      <p:pic>
        <p:nvPicPr>
          <p:cNvPr id="255" name="Google Shape;255;p62"/>
          <p:cNvPicPr preferRelativeResize="0"/>
          <p:nvPr/>
        </p:nvPicPr>
        <p:blipFill>
          <a:blip r:embed="rId3">
            <a:alphaModFix/>
          </a:blip>
          <a:stretch>
            <a:fillRect/>
          </a:stretch>
        </p:blipFill>
        <p:spPr>
          <a:xfrm>
            <a:off x="2172738" y="2812113"/>
            <a:ext cx="196975" cy="196975"/>
          </a:xfrm>
          <a:prstGeom prst="rect">
            <a:avLst/>
          </a:prstGeom>
          <a:noFill/>
          <a:ln>
            <a:noFill/>
          </a:ln>
        </p:spPr>
      </p:pic>
      <p:sp>
        <p:nvSpPr>
          <p:cNvPr id="256" name="Google Shape;256;p62"/>
          <p:cNvSpPr txBox="1"/>
          <p:nvPr/>
        </p:nvSpPr>
        <p:spPr>
          <a:xfrm>
            <a:off x="2726886" y="26578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Compreender indexação e operações com numpy</a:t>
            </a:r>
            <a:endParaRPr sz="1350">
              <a:solidFill>
                <a:schemeClr val="lt1"/>
              </a:solidFill>
              <a:latin typeface="DM Sans"/>
              <a:ea typeface="DM Sans"/>
              <a:cs typeface="DM Sans"/>
              <a:sym typeface="DM Sans"/>
            </a:endParaRPr>
          </a:p>
        </p:txBody>
      </p:sp>
      <p:cxnSp>
        <p:nvCxnSpPr>
          <p:cNvPr id="257" name="Google Shape;257;p62"/>
          <p:cNvCxnSpPr>
            <a:stCxn id="251" idx="2"/>
            <a:endCxn id="25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258" name="Google Shape;258;p62"/>
          <p:cNvCxnSpPr>
            <a:stCxn id="253" idx="2"/>
            <a:endCxn id="255" idx="0"/>
          </p:cNvCxnSpPr>
          <p:nvPr/>
        </p:nvCxnSpPr>
        <p:spPr>
          <a:xfrm flipH="1" rot="-5400000">
            <a:off x="2052675" y="25936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pic>
        <p:nvPicPr>
          <p:cNvPr id="259" name="Google Shape;259;p62"/>
          <p:cNvPicPr preferRelativeResize="0"/>
          <p:nvPr/>
        </p:nvPicPr>
        <p:blipFill>
          <a:blip r:embed="rId3">
            <a:alphaModFix/>
          </a:blip>
          <a:stretch>
            <a:fillRect/>
          </a:stretch>
        </p:blipFill>
        <p:spPr>
          <a:xfrm>
            <a:off x="2172738" y="3445563"/>
            <a:ext cx="196975" cy="196975"/>
          </a:xfrm>
          <a:prstGeom prst="rect">
            <a:avLst/>
          </a:prstGeom>
          <a:noFill/>
          <a:ln>
            <a:noFill/>
          </a:ln>
        </p:spPr>
      </p:pic>
      <p:cxnSp>
        <p:nvCxnSpPr>
          <p:cNvPr id="260" name="Google Shape;260;p62"/>
          <p:cNvCxnSpPr>
            <a:endCxn id="259" idx="0"/>
          </p:cNvCxnSpPr>
          <p:nvPr/>
        </p:nvCxnSpPr>
        <p:spPr>
          <a:xfrm flipH="1" rot="-5400000">
            <a:off x="2052675" y="32270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261" name="Google Shape;261;p62"/>
          <p:cNvSpPr txBox="1"/>
          <p:nvPr/>
        </p:nvSpPr>
        <p:spPr>
          <a:xfrm>
            <a:off x="2726886" y="33478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Geração de valores aleatórios</a:t>
            </a:r>
            <a:endParaRPr b="1" sz="1350">
              <a:solidFill>
                <a:schemeClr val="lt1"/>
              </a:solidFill>
              <a:latin typeface="DM Sans"/>
              <a:ea typeface="DM Sans"/>
              <a:cs typeface="DM Sans"/>
              <a:sym typeface="DM Sans"/>
            </a:endParaRPr>
          </a:p>
        </p:txBody>
      </p:sp>
      <p:pic>
        <p:nvPicPr>
          <p:cNvPr id="262" name="Google Shape;262;p62"/>
          <p:cNvPicPr preferRelativeResize="0"/>
          <p:nvPr/>
        </p:nvPicPr>
        <p:blipFill>
          <a:blip r:embed="rId3">
            <a:alphaModFix/>
          </a:blip>
          <a:stretch>
            <a:fillRect/>
          </a:stretch>
        </p:blipFill>
        <p:spPr>
          <a:xfrm>
            <a:off x="2172738" y="4078963"/>
            <a:ext cx="196975" cy="196975"/>
          </a:xfrm>
          <a:prstGeom prst="rect">
            <a:avLst/>
          </a:prstGeom>
          <a:noFill/>
          <a:ln>
            <a:noFill/>
          </a:ln>
        </p:spPr>
      </p:pic>
      <p:cxnSp>
        <p:nvCxnSpPr>
          <p:cNvPr id="263" name="Google Shape;263;p62"/>
          <p:cNvCxnSpPr>
            <a:endCxn id="262" idx="0"/>
          </p:cNvCxnSpPr>
          <p:nvPr/>
        </p:nvCxnSpPr>
        <p:spPr>
          <a:xfrm flipH="1" rot="-5400000">
            <a:off x="2052675" y="38604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264" name="Google Shape;264;p62"/>
          <p:cNvSpPr txBox="1"/>
          <p:nvPr/>
        </p:nvSpPr>
        <p:spPr>
          <a:xfrm>
            <a:off x="2726886" y="39812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Criação de dataframes e series</a:t>
            </a:r>
            <a:endParaRPr b="1" sz="135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3"/>
          <p:cNvSpPr txBox="1"/>
          <p:nvPr/>
        </p:nvSpPr>
        <p:spPr>
          <a:xfrm>
            <a:off x="1162162" y="1440450"/>
            <a:ext cx="4714800" cy="226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3800"/>
              <a:buFont typeface="Arial"/>
              <a:buNone/>
            </a:pPr>
            <a:r>
              <a:rPr b="1" lang="pt-BR" sz="3000">
                <a:solidFill>
                  <a:schemeClr val="dk1"/>
                </a:solidFill>
                <a:latin typeface="DM Sans"/>
                <a:ea typeface="DM Sans"/>
                <a:cs typeface="DM Sans"/>
                <a:sym typeface="DM Sans"/>
              </a:rPr>
              <a:t>Antes de iniciar, vamos falar sobre o desafio fora de aula. Conseguiram realizar? Dúvidas?</a:t>
            </a:r>
            <a:endParaRPr b="1" sz="3000">
              <a:solidFill>
                <a:schemeClr val="dk1"/>
              </a:solidFill>
              <a:highlight>
                <a:srgbClr val="DEFC52"/>
              </a:highlight>
              <a:latin typeface="DM Sans"/>
              <a:ea typeface="DM Sans"/>
              <a:cs typeface="DM Sans"/>
              <a:sym typeface="DM Sans"/>
            </a:endParaRPr>
          </a:p>
        </p:txBody>
      </p:sp>
      <p:pic>
        <p:nvPicPr>
          <p:cNvPr id="270" name="Google Shape;270;p63"/>
          <p:cNvPicPr preferRelativeResize="0"/>
          <p:nvPr/>
        </p:nvPicPr>
        <p:blipFill>
          <a:blip r:embed="rId3">
            <a:alphaModFix/>
          </a:blip>
          <a:stretch>
            <a:fillRect/>
          </a:stretch>
        </p:blipFill>
        <p:spPr>
          <a:xfrm>
            <a:off x="5877038" y="1519340"/>
            <a:ext cx="2104800" cy="21048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4"/>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NumPy</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5"/>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a:t>
            </a:r>
            <a:endParaRPr b="1" sz="4000">
              <a:solidFill>
                <a:schemeClr val="dk1"/>
              </a:solidFill>
              <a:latin typeface="DM Sans"/>
              <a:ea typeface="DM Sans"/>
              <a:cs typeface="DM Sans"/>
              <a:sym typeface="DM Sans"/>
            </a:endParaRPr>
          </a:p>
        </p:txBody>
      </p:sp>
      <p:sp>
        <p:nvSpPr>
          <p:cNvPr id="281" name="Google Shape;281;p65"/>
          <p:cNvSpPr txBox="1"/>
          <p:nvPr/>
        </p:nvSpPr>
        <p:spPr>
          <a:xfrm>
            <a:off x="457725" y="244867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"NumPy" é uma abreviação de "Numeric Python".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uma biblioteca de código aberto, que </a:t>
            </a:r>
            <a:r>
              <a:rPr b="1" lang="pt-BR" sz="1350">
                <a:solidFill>
                  <a:schemeClr val="dk1"/>
                </a:solidFill>
                <a:latin typeface="DM Sans"/>
                <a:ea typeface="DM Sans"/>
                <a:cs typeface="DM Sans"/>
                <a:sym typeface="DM Sans"/>
              </a:rPr>
              <a:t>fornece suporte para trabalhar com arrays e matrizes multidimensionais, bem como funções matemáticas para operações nesses arrays.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pic>
        <p:nvPicPr>
          <p:cNvPr id="282" name="Google Shape;282;p65"/>
          <p:cNvPicPr preferRelativeResize="0"/>
          <p:nvPr/>
        </p:nvPicPr>
        <p:blipFill rotWithShape="1">
          <a:blip r:embed="rId3">
            <a:alphaModFix/>
          </a:blip>
          <a:srcRect b="0" l="0" r="0" t="0"/>
          <a:stretch/>
        </p:blipFill>
        <p:spPr>
          <a:xfrm>
            <a:off x="5647988" y="2016950"/>
            <a:ext cx="3190875" cy="1428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